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340" r:id="rId3"/>
    <p:sldId id="341" r:id="rId4"/>
    <p:sldId id="353" r:id="rId5"/>
    <p:sldId id="352" r:id="rId6"/>
    <p:sldId id="342" r:id="rId7"/>
    <p:sldId id="343" r:id="rId8"/>
    <p:sldId id="344" r:id="rId9"/>
    <p:sldId id="257" r:id="rId10"/>
    <p:sldId id="346" r:id="rId11"/>
    <p:sldId id="351" r:id="rId12"/>
    <p:sldId id="348" r:id="rId13"/>
    <p:sldId id="349" r:id="rId14"/>
  </p:sldIdLst>
  <p:sldSz cx="18288000" cy="10287000"/>
  <p:notesSz cx="6858000" cy="9144000"/>
  <p:embeddedFontLst>
    <p:embeddedFont>
      <p:font typeface="Arial Rounded MT Bold" panose="020F0704030504030204" pitchFamily="34" charset="0"/>
      <p:regular r:id="rId16"/>
    </p:embeddedFont>
    <p:embeddedFont>
      <p:font typeface="Poppins Light" panose="00000400000000000000" pitchFamily="2" charset="0"/>
      <p:regular r:id="rId17"/>
      <p:italic r:id="rId18"/>
    </p:embeddedFont>
    <p:embeddedFont>
      <p:font typeface="TAN Mon Cheri"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53"/>
            <p14:sldId id="352"/>
            <p14:sldId id="342"/>
            <p14:sldId id="343"/>
            <p14:sldId id="344"/>
            <p14:sldId id="257"/>
            <p14:sldId id="346"/>
            <p14:sldId id="351"/>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151"/>
    <a:srgbClr val="604A7B"/>
    <a:srgbClr val="F79646"/>
    <a:srgbClr val="C00000"/>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27/1/2024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12139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[Student]</a:t>
            </a:r>
          </a:p>
          <a:p>
            <a:pPr algn="ctr">
              <a:lnSpc>
                <a:spcPts val="12599"/>
              </a:lnSpc>
            </a:pPr>
            <a:r>
              <a:rPr lang="en-US" sz="9000" dirty="0">
                <a:solidFill>
                  <a:srgbClr val="1D7151"/>
                </a:solidFill>
                <a:latin typeface="TAN Mon Cheri"/>
              </a:rPr>
              <a:t>Portfolio</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26" name="Rectangle 25">
            <a:extLst>
              <a:ext uri="{FF2B5EF4-FFF2-40B4-BE49-F238E27FC236}">
                <a16:creationId xmlns:a16="http://schemas.microsoft.com/office/drawing/2014/main" id="{DB3CDE85-3CC2-1321-B1A3-1442289C75B2}"/>
              </a:ext>
            </a:extLst>
          </p:cNvPr>
          <p:cNvSpPr/>
          <p:nvPr/>
        </p:nvSpPr>
        <p:spPr>
          <a:xfrm>
            <a:off x="152400" y="559231"/>
            <a:ext cx="8695728" cy="9765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endParaRPr lang="en-SG" dirty="0"/>
          </a:p>
        </p:txBody>
      </p:sp>
      <p:sp>
        <p:nvSpPr>
          <p:cNvPr id="9" name="TextBox 9"/>
          <p:cNvSpPr txBox="1"/>
          <p:nvPr/>
        </p:nvSpPr>
        <p:spPr>
          <a:xfrm>
            <a:off x="9704352" y="1423635"/>
            <a:ext cx="8001000" cy="1276503"/>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Loads the next question for every correct response</a:t>
            </a:r>
          </a:p>
          <a:p>
            <a:pPr algn="just">
              <a:lnSpc>
                <a:spcPct val="250000"/>
              </a:lnSpc>
            </a:pPr>
            <a:r>
              <a:rPr lang="en-US" dirty="0">
                <a:solidFill>
                  <a:srgbClr val="545454"/>
                </a:solidFill>
                <a:latin typeface="Poppins Light"/>
              </a:rPr>
              <a:t>If wrong answer is given or time runs out, end gameplay.</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Gameplay</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7" name="Rectangle 6">
            <a:extLst>
              <a:ext uri="{FF2B5EF4-FFF2-40B4-BE49-F238E27FC236}">
                <a16:creationId xmlns:a16="http://schemas.microsoft.com/office/drawing/2014/main" id="{B0DA35D7-24E0-3FF6-35A3-CF0E1A0FAF54}"/>
              </a:ext>
            </a:extLst>
          </p:cNvPr>
          <p:cNvSpPr/>
          <p:nvPr/>
        </p:nvSpPr>
        <p:spPr>
          <a:xfrm>
            <a:off x="2935581" y="8200058"/>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 Screen</a:t>
            </a:r>
          </a:p>
        </p:txBody>
      </p:sp>
      <p:sp>
        <p:nvSpPr>
          <p:cNvPr id="19" name="Flowchart: Decision 18">
            <a:extLst>
              <a:ext uri="{FF2B5EF4-FFF2-40B4-BE49-F238E27FC236}">
                <a16:creationId xmlns:a16="http://schemas.microsoft.com/office/drawing/2014/main" id="{3FDF8C16-A095-CB1F-1232-33ABA8B83557}"/>
              </a:ext>
            </a:extLst>
          </p:cNvPr>
          <p:cNvSpPr/>
          <p:nvPr/>
        </p:nvSpPr>
        <p:spPr>
          <a:xfrm>
            <a:off x="2935581" y="2514110"/>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Given?</a:t>
            </a:r>
          </a:p>
        </p:txBody>
      </p:sp>
      <p:sp>
        <p:nvSpPr>
          <p:cNvPr id="20" name="Flowchart: Decision 19">
            <a:extLst>
              <a:ext uri="{FF2B5EF4-FFF2-40B4-BE49-F238E27FC236}">
                <a16:creationId xmlns:a16="http://schemas.microsoft.com/office/drawing/2014/main" id="{C549B81D-3C7E-1555-802E-D7CA4E3B7626}"/>
              </a:ext>
            </a:extLst>
          </p:cNvPr>
          <p:cNvSpPr/>
          <p:nvPr/>
        </p:nvSpPr>
        <p:spPr>
          <a:xfrm>
            <a:off x="2935581" y="1212291"/>
            <a:ext cx="3810000" cy="838200"/>
          </a:xfrm>
          <a:prstGeom prst="flowChartDecision">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If Time Left &gt; 0? </a:t>
            </a:r>
          </a:p>
        </p:txBody>
      </p:sp>
      <p:cxnSp>
        <p:nvCxnSpPr>
          <p:cNvPr id="21" name="Straight Arrow Connector 20">
            <a:extLst>
              <a:ext uri="{FF2B5EF4-FFF2-40B4-BE49-F238E27FC236}">
                <a16:creationId xmlns:a16="http://schemas.microsoft.com/office/drawing/2014/main" id="{859A8CF6-EFF6-D9F2-FAC1-32D0A819C7DE}"/>
              </a:ext>
            </a:extLst>
          </p:cNvPr>
          <p:cNvCxnSpPr>
            <a:cxnSpLocks/>
            <a:stCxn id="20" idx="2"/>
            <a:endCxn id="19" idx="0"/>
          </p:cNvCxnSpPr>
          <p:nvPr/>
        </p:nvCxnSpPr>
        <p:spPr>
          <a:xfrm>
            <a:off x="4840581" y="2050491"/>
            <a:ext cx="0" cy="463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9ED0B-C531-D2D5-914B-D35A51EE382C}"/>
              </a:ext>
            </a:extLst>
          </p:cNvPr>
          <p:cNvCxnSpPr>
            <a:cxnSpLocks/>
            <a:stCxn id="72" idx="2"/>
            <a:endCxn id="80" idx="0"/>
          </p:cNvCxnSpPr>
          <p:nvPr/>
        </p:nvCxnSpPr>
        <p:spPr>
          <a:xfrm>
            <a:off x="4840581" y="4770077"/>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3A3E13-29BF-396B-852D-D74FE7DC2636}"/>
              </a:ext>
            </a:extLst>
          </p:cNvPr>
          <p:cNvSpPr/>
          <p:nvPr/>
        </p:nvSpPr>
        <p:spPr>
          <a:xfrm>
            <a:off x="1219200" y="1601102"/>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SG" dirty="0"/>
          </a:p>
        </p:txBody>
      </p:sp>
      <p:cxnSp>
        <p:nvCxnSpPr>
          <p:cNvPr id="67" name="Connector: Elbow 66">
            <a:extLst>
              <a:ext uri="{FF2B5EF4-FFF2-40B4-BE49-F238E27FC236}">
                <a16:creationId xmlns:a16="http://schemas.microsoft.com/office/drawing/2014/main" id="{9F790868-8F34-CBE3-9240-481D192189AA}"/>
              </a:ext>
            </a:extLst>
          </p:cNvPr>
          <p:cNvCxnSpPr>
            <a:cxnSpLocks/>
            <a:stCxn id="80" idx="1"/>
            <a:endCxn id="65" idx="2"/>
          </p:cNvCxnSpPr>
          <p:nvPr/>
        </p:nvCxnSpPr>
        <p:spPr>
          <a:xfrm rot="10800000">
            <a:off x="1257301" y="1661681"/>
            <a:ext cx="1678281" cy="436569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23A8936-ACCB-4D1A-93B4-E448BE2D30C8}"/>
              </a:ext>
            </a:extLst>
          </p:cNvPr>
          <p:cNvCxnSpPr>
            <a:cxnSpLocks/>
            <a:stCxn id="19" idx="1"/>
            <a:endCxn id="65" idx="2"/>
          </p:cNvCxnSpPr>
          <p:nvPr/>
        </p:nvCxnSpPr>
        <p:spPr>
          <a:xfrm rot="10800000">
            <a:off x="1257301" y="1661680"/>
            <a:ext cx="1678281" cy="127153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lowchart: Decision 71">
            <a:extLst>
              <a:ext uri="{FF2B5EF4-FFF2-40B4-BE49-F238E27FC236}">
                <a16:creationId xmlns:a16="http://schemas.microsoft.com/office/drawing/2014/main" id="{7942E386-F63A-29D7-273C-B1FE3A2E6108}"/>
              </a:ext>
            </a:extLst>
          </p:cNvPr>
          <p:cNvSpPr/>
          <p:nvPr/>
        </p:nvSpPr>
        <p:spPr>
          <a:xfrm>
            <a:off x="2935581" y="3931877"/>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Correct?</a:t>
            </a:r>
          </a:p>
        </p:txBody>
      </p:sp>
      <p:cxnSp>
        <p:nvCxnSpPr>
          <p:cNvPr id="75" name="Connector: Elbow 74">
            <a:extLst>
              <a:ext uri="{FF2B5EF4-FFF2-40B4-BE49-F238E27FC236}">
                <a16:creationId xmlns:a16="http://schemas.microsoft.com/office/drawing/2014/main" id="{51A53F70-7A77-7B79-B189-30962A46E705}"/>
              </a:ext>
            </a:extLst>
          </p:cNvPr>
          <p:cNvCxnSpPr>
            <a:cxnSpLocks/>
            <a:stCxn id="72" idx="3"/>
            <a:endCxn id="79" idx="0"/>
          </p:cNvCxnSpPr>
          <p:nvPr/>
        </p:nvCxnSpPr>
        <p:spPr>
          <a:xfrm>
            <a:off x="6745581" y="4350977"/>
            <a:ext cx="1239917" cy="423046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09FDC4E-9F65-06E9-BE3C-D2640F152BBA}"/>
              </a:ext>
            </a:extLst>
          </p:cNvPr>
          <p:cNvSpPr/>
          <p:nvPr/>
        </p:nvSpPr>
        <p:spPr>
          <a:xfrm>
            <a:off x="7947398" y="8581440"/>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a:extLst>
              <a:ext uri="{FF2B5EF4-FFF2-40B4-BE49-F238E27FC236}">
                <a16:creationId xmlns:a16="http://schemas.microsoft.com/office/drawing/2014/main" id="{4D6AAF90-E8CE-D78A-59A4-219CC77519FC}"/>
              </a:ext>
            </a:extLst>
          </p:cNvPr>
          <p:cNvSpPr/>
          <p:nvPr/>
        </p:nvSpPr>
        <p:spPr>
          <a:xfrm>
            <a:off x="2935581" y="5608277"/>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Increase Score by 1</a:t>
            </a:r>
          </a:p>
          <a:p>
            <a:pPr algn="ctr"/>
            <a:r>
              <a:rPr lang="en-SG" dirty="0">
                <a:solidFill>
                  <a:schemeClr val="bg1"/>
                </a:solidFill>
                <a:latin typeface="Poppins Light" panose="00000400000000000000" pitchFamily="2" charset="0"/>
                <a:cs typeface="Poppins Light" panose="00000400000000000000" pitchFamily="2" charset="0"/>
              </a:rPr>
              <a:t>Load next Question</a:t>
            </a:r>
          </a:p>
        </p:txBody>
      </p:sp>
      <p:cxnSp>
        <p:nvCxnSpPr>
          <p:cNvPr id="85" name="Straight Arrow Connector 84">
            <a:extLst>
              <a:ext uri="{FF2B5EF4-FFF2-40B4-BE49-F238E27FC236}">
                <a16:creationId xmlns:a16="http://schemas.microsoft.com/office/drawing/2014/main" id="{2D3FBAA0-2BC1-BBA6-346E-4E184E53A883}"/>
              </a:ext>
            </a:extLst>
          </p:cNvPr>
          <p:cNvCxnSpPr>
            <a:cxnSpLocks/>
            <a:stCxn id="19" idx="2"/>
            <a:endCxn id="72" idx="0"/>
          </p:cNvCxnSpPr>
          <p:nvPr/>
        </p:nvCxnSpPr>
        <p:spPr>
          <a:xfrm>
            <a:off x="4840581" y="3352310"/>
            <a:ext cx="0" cy="579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DD05F1A-8E86-F65C-9C71-DF2A0E7D745E}"/>
              </a:ext>
            </a:extLst>
          </p:cNvPr>
          <p:cNvCxnSpPr>
            <a:cxnSpLocks/>
            <a:stCxn id="79" idx="0"/>
            <a:endCxn id="20" idx="3"/>
          </p:cNvCxnSpPr>
          <p:nvPr/>
        </p:nvCxnSpPr>
        <p:spPr>
          <a:xfrm rot="16200000" flipV="1">
            <a:off x="3890516" y="4486457"/>
            <a:ext cx="6950049" cy="123991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5019934-9485-56A5-F990-EF8679282356}"/>
              </a:ext>
            </a:extLst>
          </p:cNvPr>
          <p:cNvCxnSpPr>
            <a:cxnSpLocks/>
            <a:stCxn id="65" idx="3"/>
            <a:endCxn id="20" idx="1"/>
          </p:cNvCxnSpPr>
          <p:nvPr/>
        </p:nvCxnSpPr>
        <p:spPr>
          <a:xfrm>
            <a:off x="1295400" y="1631391"/>
            <a:ext cx="1640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F50AA0A-FB66-CC3E-9EA2-3AD716BE5589}"/>
              </a:ext>
            </a:extLst>
          </p:cNvPr>
          <p:cNvCxnSpPr>
            <a:cxnSpLocks/>
            <a:stCxn id="79" idx="1"/>
            <a:endCxn id="7" idx="3"/>
          </p:cNvCxnSpPr>
          <p:nvPr/>
        </p:nvCxnSpPr>
        <p:spPr>
          <a:xfrm flipH="1">
            <a:off x="6745581" y="8611729"/>
            <a:ext cx="1201817" cy="74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CF0C3DF-0AD2-FC15-32B9-8845FC3CC214}"/>
              </a:ext>
            </a:extLst>
          </p:cNvPr>
          <p:cNvCxnSpPr>
            <a:cxnSpLocks/>
            <a:endCxn id="20" idx="0"/>
          </p:cNvCxnSpPr>
          <p:nvPr/>
        </p:nvCxnSpPr>
        <p:spPr>
          <a:xfrm>
            <a:off x="4840577" y="814573"/>
            <a:ext cx="4" cy="397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8200D1-408E-E95B-EB60-31261825364C}"/>
              </a:ext>
            </a:extLst>
          </p:cNvPr>
          <p:cNvSpPr txBox="1"/>
          <p:nvPr/>
        </p:nvSpPr>
        <p:spPr>
          <a:xfrm>
            <a:off x="6977027" y="1267671"/>
            <a:ext cx="460382" cy="369332"/>
          </a:xfrm>
          <a:prstGeom prst="rect">
            <a:avLst/>
          </a:prstGeom>
          <a:noFill/>
        </p:spPr>
        <p:txBody>
          <a:bodyPr wrap="none" rtlCol="0">
            <a:spAutoFit/>
          </a:bodyPr>
          <a:lstStyle/>
          <a:p>
            <a:r>
              <a:rPr lang="en-US" b="1" dirty="0"/>
              <a:t>No</a:t>
            </a:r>
            <a:endParaRPr lang="en-SG" b="1" dirty="0"/>
          </a:p>
        </p:txBody>
      </p:sp>
      <p:sp>
        <p:nvSpPr>
          <p:cNvPr id="121" name="TextBox 120">
            <a:extLst>
              <a:ext uri="{FF2B5EF4-FFF2-40B4-BE49-F238E27FC236}">
                <a16:creationId xmlns:a16="http://schemas.microsoft.com/office/drawing/2014/main" id="{3A7DDB19-3EF5-E005-C8C3-9DD4BC4F8EA5}"/>
              </a:ext>
            </a:extLst>
          </p:cNvPr>
          <p:cNvSpPr txBox="1"/>
          <p:nvPr/>
        </p:nvSpPr>
        <p:spPr>
          <a:xfrm>
            <a:off x="7104999" y="4010605"/>
            <a:ext cx="460382" cy="369332"/>
          </a:xfrm>
          <a:prstGeom prst="rect">
            <a:avLst/>
          </a:prstGeom>
          <a:noFill/>
        </p:spPr>
        <p:txBody>
          <a:bodyPr wrap="none" rtlCol="0">
            <a:spAutoFit/>
          </a:bodyPr>
          <a:lstStyle/>
          <a:p>
            <a:r>
              <a:rPr lang="en-US" b="1" dirty="0"/>
              <a:t>No</a:t>
            </a:r>
            <a:endParaRPr lang="en-SG" b="1" dirty="0"/>
          </a:p>
        </p:txBody>
      </p:sp>
      <p:sp>
        <p:nvSpPr>
          <p:cNvPr id="122" name="TextBox 121">
            <a:extLst>
              <a:ext uri="{FF2B5EF4-FFF2-40B4-BE49-F238E27FC236}">
                <a16:creationId xmlns:a16="http://schemas.microsoft.com/office/drawing/2014/main" id="{A1AB05C4-0F76-D0A4-9BDC-CEACD4DA4F09}"/>
              </a:ext>
            </a:extLst>
          </p:cNvPr>
          <p:cNvSpPr txBox="1"/>
          <p:nvPr/>
        </p:nvSpPr>
        <p:spPr>
          <a:xfrm>
            <a:off x="1661546" y="2536803"/>
            <a:ext cx="460382" cy="369332"/>
          </a:xfrm>
          <a:prstGeom prst="rect">
            <a:avLst/>
          </a:prstGeom>
          <a:noFill/>
        </p:spPr>
        <p:txBody>
          <a:bodyPr wrap="none" rtlCol="0">
            <a:spAutoFit/>
          </a:bodyPr>
          <a:lstStyle/>
          <a:p>
            <a:r>
              <a:rPr lang="en-US" b="1" dirty="0"/>
              <a:t>No</a:t>
            </a:r>
            <a:endParaRPr lang="en-SG" b="1" dirty="0"/>
          </a:p>
        </p:txBody>
      </p:sp>
      <p:sp>
        <p:nvSpPr>
          <p:cNvPr id="124" name="TextBox 123">
            <a:extLst>
              <a:ext uri="{FF2B5EF4-FFF2-40B4-BE49-F238E27FC236}">
                <a16:creationId xmlns:a16="http://schemas.microsoft.com/office/drawing/2014/main" id="{7EB2E07E-FB78-8AFB-BB9C-3365380A9F30}"/>
              </a:ext>
            </a:extLst>
          </p:cNvPr>
          <p:cNvSpPr txBox="1"/>
          <p:nvPr/>
        </p:nvSpPr>
        <p:spPr>
          <a:xfrm>
            <a:off x="4848271" y="2072767"/>
            <a:ext cx="493212" cy="369332"/>
          </a:xfrm>
          <a:prstGeom prst="rect">
            <a:avLst/>
          </a:prstGeom>
          <a:noFill/>
        </p:spPr>
        <p:txBody>
          <a:bodyPr wrap="none" rtlCol="0">
            <a:spAutoFit/>
          </a:bodyPr>
          <a:lstStyle/>
          <a:p>
            <a:r>
              <a:rPr lang="en-US" b="1" dirty="0"/>
              <a:t>Yes</a:t>
            </a:r>
            <a:endParaRPr lang="en-SG" b="1" dirty="0"/>
          </a:p>
        </p:txBody>
      </p:sp>
      <p:sp>
        <p:nvSpPr>
          <p:cNvPr id="125" name="TextBox 124">
            <a:extLst>
              <a:ext uri="{FF2B5EF4-FFF2-40B4-BE49-F238E27FC236}">
                <a16:creationId xmlns:a16="http://schemas.microsoft.com/office/drawing/2014/main" id="{E1BCFAF6-3461-9BF7-17F0-93029C06EF67}"/>
              </a:ext>
            </a:extLst>
          </p:cNvPr>
          <p:cNvSpPr txBox="1"/>
          <p:nvPr/>
        </p:nvSpPr>
        <p:spPr>
          <a:xfrm>
            <a:off x="4848271" y="3485364"/>
            <a:ext cx="493212" cy="369332"/>
          </a:xfrm>
          <a:prstGeom prst="rect">
            <a:avLst/>
          </a:prstGeom>
          <a:noFill/>
        </p:spPr>
        <p:txBody>
          <a:bodyPr wrap="none" rtlCol="0">
            <a:spAutoFit/>
          </a:bodyPr>
          <a:lstStyle/>
          <a:p>
            <a:r>
              <a:rPr lang="en-US" b="1" dirty="0"/>
              <a:t>Yes</a:t>
            </a:r>
            <a:endParaRPr lang="en-SG" b="1" dirty="0"/>
          </a:p>
        </p:txBody>
      </p:sp>
      <p:sp>
        <p:nvSpPr>
          <p:cNvPr id="126" name="TextBox 125">
            <a:extLst>
              <a:ext uri="{FF2B5EF4-FFF2-40B4-BE49-F238E27FC236}">
                <a16:creationId xmlns:a16="http://schemas.microsoft.com/office/drawing/2014/main" id="{C62EB01F-9A5C-1D59-4259-4220FA31E427}"/>
              </a:ext>
            </a:extLst>
          </p:cNvPr>
          <p:cNvSpPr txBox="1"/>
          <p:nvPr/>
        </p:nvSpPr>
        <p:spPr>
          <a:xfrm>
            <a:off x="4809033" y="5007920"/>
            <a:ext cx="493212" cy="369332"/>
          </a:xfrm>
          <a:prstGeom prst="rect">
            <a:avLst/>
          </a:prstGeom>
          <a:noFill/>
        </p:spPr>
        <p:txBody>
          <a:bodyPr wrap="none" rtlCol="0">
            <a:spAutoFit/>
          </a:bodyPr>
          <a:lstStyle/>
          <a:p>
            <a:r>
              <a:rPr lang="en-US" b="1" dirty="0"/>
              <a:t>Yes</a:t>
            </a:r>
            <a:endParaRPr lang="en-SG" b="1" dirty="0"/>
          </a:p>
        </p:txBody>
      </p:sp>
      <p:grpSp>
        <p:nvGrpSpPr>
          <p:cNvPr id="4" name="Group 3">
            <a:extLst>
              <a:ext uri="{FF2B5EF4-FFF2-40B4-BE49-F238E27FC236}">
                <a16:creationId xmlns:a16="http://schemas.microsoft.com/office/drawing/2014/main" id="{6A6419F2-CF87-586C-A92D-C9D67C4F39EE}"/>
              </a:ext>
            </a:extLst>
          </p:cNvPr>
          <p:cNvGrpSpPr/>
          <p:nvPr/>
        </p:nvGrpSpPr>
        <p:grpSpPr>
          <a:xfrm>
            <a:off x="9722783" y="5103287"/>
            <a:ext cx="5914855" cy="5156140"/>
            <a:chOff x="2390946" y="3190461"/>
            <a:chExt cx="5914855" cy="5156140"/>
          </a:xfrm>
        </p:grpSpPr>
        <p:grpSp>
          <p:nvGrpSpPr>
            <p:cNvPr id="5" name="Group 4">
              <a:extLst>
                <a:ext uri="{FF2B5EF4-FFF2-40B4-BE49-F238E27FC236}">
                  <a16:creationId xmlns:a16="http://schemas.microsoft.com/office/drawing/2014/main" id="{3DF6384E-9867-28D0-E0FE-7DB9A374CDAA}"/>
                </a:ext>
              </a:extLst>
            </p:cNvPr>
            <p:cNvGrpSpPr/>
            <p:nvPr/>
          </p:nvGrpSpPr>
          <p:grpSpPr>
            <a:xfrm>
              <a:off x="2390946" y="3190461"/>
              <a:ext cx="5914854" cy="4436140"/>
              <a:chOff x="794470" y="3643723"/>
              <a:chExt cx="6546189" cy="5673049"/>
            </a:xfrm>
          </p:grpSpPr>
          <p:sp>
            <p:nvSpPr>
              <p:cNvPr id="17" name="Rectangle 16">
                <a:extLst>
                  <a:ext uri="{FF2B5EF4-FFF2-40B4-BE49-F238E27FC236}">
                    <a16:creationId xmlns:a16="http://schemas.microsoft.com/office/drawing/2014/main" id="{BE6B12F3-B4D5-092A-13E1-6778818CD43D}"/>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18" name="Picture 4">
                <a:extLst>
                  <a:ext uri="{FF2B5EF4-FFF2-40B4-BE49-F238E27FC236}">
                    <a16:creationId xmlns:a16="http://schemas.microsoft.com/office/drawing/2014/main" id="{4CB3E714-D02C-5934-806F-CEEAFE4589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A0C9A560-498F-9338-9A91-592C8D506C09}"/>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sp>
        <p:nvSpPr>
          <p:cNvPr id="22" name="Rectangle 21">
            <a:extLst>
              <a:ext uri="{FF2B5EF4-FFF2-40B4-BE49-F238E27FC236}">
                <a16:creationId xmlns:a16="http://schemas.microsoft.com/office/drawing/2014/main" id="{39D5C0A2-257F-4E0F-7370-0F5E1A7BE0C6}"/>
              </a:ext>
            </a:extLst>
          </p:cNvPr>
          <p:cNvSpPr/>
          <p:nvPr/>
        </p:nvSpPr>
        <p:spPr>
          <a:xfrm>
            <a:off x="10089411" y="5408087"/>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24" name="Rectangle 23">
            <a:extLst>
              <a:ext uri="{FF2B5EF4-FFF2-40B4-BE49-F238E27FC236}">
                <a16:creationId xmlns:a16="http://schemas.microsoft.com/office/drawing/2014/main" id="{A8F71BCA-F282-C6AC-7A86-C50FF91A33C2}"/>
              </a:ext>
            </a:extLst>
          </p:cNvPr>
          <p:cNvSpPr/>
          <p:nvPr/>
        </p:nvSpPr>
        <p:spPr>
          <a:xfrm>
            <a:off x="13747011" y="5331887"/>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sp>
        <p:nvSpPr>
          <p:cNvPr id="25" name="Rectangle 24">
            <a:extLst>
              <a:ext uri="{FF2B5EF4-FFF2-40B4-BE49-F238E27FC236}">
                <a16:creationId xmlns:a16="http://schemas.microsoft.com/office/drawing/2014/main" id="{CFE1D0D0-8AF7-DFA3-2A37-394DAA563A7C}"/>
              </a:ext>
            </a:extLst>
          </p:cNvPr>
          <p:cNvSpPr/>
          <p:nvPr/>
        </p:nvSpPr>
        <p:spPr>
          <a:xfrm>
            <a:off x="10699010" y="6557715"/>
            <a:ext cx="3962400" cy="2253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7" name="Picture 26" descr="A close-up of a text&#10;&#10;Description automatically generated">
            <a:extLst>
              <a:ext uri="{FF2B5EF4-FFF2-40B4-BE49-F238E27FC236}">
                <a16:creationId xmlns:a16="http://schemas.microsoft.com/office/drawing/2014/main" id="{BC6973B0-A6E5-7C6D-32AC-EDE203AC9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3379" y="6935760"/>
            <a:ext cx="2662794" cy="1497821"/>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28673"/>
          </a:xfrm>
          <a:prstGeom prst="rect">
            <a:avLst/>
          </a:prstGeom>
          <a:noFill/>
        </p:spPr>
        <p:txBody>
          <a:bodyPr wrap="square" lIns="0" tIns="0" rIns="0" bIns="0" rtlCol="0" anchor="t">
            <a:spAutoFit/>
          </a:bodyPr>
          <a:lstStyle/>
          <a:p>
            <a:pPr algn="just">
              <a:lnSpc>
                <a:spcPts val="3600"/>
              </a:lnSpc>
            </a:pPr>
            <a:r>
              <a:rPr lang="en-US" sz="1600" dirty="0">
                <a:solidFill>
                  <a:srgbClr val="545454"/>
                </a:solidFill>
                <a:latin typeface="Poppins Light"/>
              </a:rPr>
              <a:t>(Motivation) Good morning, everyone. My name is [Your Name], and today I'm excited to present my engaging project developed using Pygame. The motivation behind this project was to create an interactive and educational game that fosters an understanding of grammar rules while testing kids' reactions.</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(Define Problem) My problem statement is to design a game that challenges children to quickly identify and correct grammar mistakes. The aim is to make learning grammar enjoyable and interactive, encouraging not only correctness but also swift cognitive processing of language structures.</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(Ideate Approach) To address this challenge, I ideated a concept where sentences with intentional grammar mistakes would appear on the screen. The players' task is to identify and correct these mistakes as rapidly as possible, promoting a keen eye for detail and language skills. Incorporating a scoring system, the game rewards accuracy and speed, adding an element of excitement.</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(Create Solution) Leveraging the Pygame library, I implemented the solution, featuring a dynamic spawning mechanism for sentences with grammar errors and an interactive user interface. Correctly identified and corrected sentences earn points, while a timer intensifies the challenge. Players progress through levels by rectifying a set number of sentences within the given time or achieving a high score. The game also includes a defined game over condition to provide feedback and encourage </a:t>
            </a:r>
            <a:r>
              <a:rPr lang="en-US" sz="1600" dirty="0" err="1">
                <a:solidFill>
                  <a:srgbClr val="545454"/>
                </a:solidFill>
                <a:latin typeface="Poppins Light"/>
              </a:rPr>
              <a:t>replayability</a:t>
            </a:r>
            <a:r>
              <a:rPr lang="en-US" sz="1600" dirty="0">
                <a:solidFill>
                  <a:srgbClr val="545454"/>
                </a:solidFill>
                <a:latin typeface="Poppins Light"/>
              </a:rPr>
              <a:t>.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to test kids' reactions in identifying spelling mistakes.</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words with intentional spelling errors are displayed, and the player must identify and correct them.</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formulate a solution with a main game loop presenting words with spelling mistakes. Players earn points for recognizing and correcting the errors within a time frame. Introduce more challenging words and errors as the game advances.</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799" y="4952373"/>
            <a:ext cx="3810000" cy="2096127"/>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Gameplay</a:t>
            </a:r>
          </a:p>
        </p:txBody>
      </p:sp>
      <p:sp>
        <p:nvSpPr>
          <p:cNvPr id="11" name="Rectangle 10">
            <a:extLst>
              <a:ext uri="{FF2B5EF4-FFF2-40B4-BE49-F238E27FC236}">
                <a16:creationId xmlns:a16="http://schemas.microsoft.com/office/drawing/2014/main" id="{4EF13C55-B218-0176-807D-B6EF6D1DAABB}"/>
              </a:ext>
            </a:extLst>
          </p:cNvPr>
          <p:cNvSpPr/>
          <p:nvPr/>
        </p:nvSpPr>
        <p:spPr>
          <a:xfrm>
            <a:off x="10972799" y="3610441"/>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flipH="1">
            <a:off x="12877799" y="3208246"/>
            <a:ext cx="1" cy="402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p:cNvCxnSpPr>
          <p:nvPr/>
        </p:nvCxnSpPr>
        <p:spPr>
          <a:xfrm>
            <a:off x="12877799" y="4448641"/>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799" y="7048500"/>
            <a:ext cx="1" cy="4862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10965" y="3239024"/>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95338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7" name="Group 26">
            <a:extLst>
              <a:ext uri="{FF2B5EF4-FFF2-40B4-BE49-F238E27FC236}">
                <a16:creationId xmlns:a16="http://schemas.microsoft.com/office/drawing/2014/main" id="{4BDFD509-4B57-F4E5-4B2C-1E20AFA73AAE}"/>
              </a:ext>
            </a:extLst>
          </p:cNvPr>
          <p:cNvGrpSpPr/>
          <p:nvPr/>
        </p:nvGrpSpPr>
        <p:grpSpPr>
          <a:xfrm>
            <a:off x="6186572"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sp>
        <p:nvSpPr>
          <p:cNvPr id="12" name="Rectangle 11">
            <a:extLst>
              <a:ext uri="{FF2B5EF4-FFF2-40B4-BE49-F238E27FC236}">
                <a16:creationId xmlns:a16="http://schemas.microsoft.com/office/drawing/2014/main" id="{69E50B90-DFD3-DF52-EB43-91DC5B7A2CF6}"/>
              </a:ext>
            </a:extLst>
          </p:cNvPr>
          <p:cNvSpPr/>
          <p:nvPr/>
        </p:nvSpPr>
        <p:spPr>
          <a:xfrm>
            <a:off x="6553200" y="3390900"/>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13" name="Rectangle 12">
            <a:extLst>
              <a:ext uri="{FF2B5EF4-FFF2-40B4-BE49-F238E27FC236}">
                <a16:creationId xmlns:a16="http://schemas.microsoft.com/office/drawing/2014/main" id="{B135076C-6A1A-3D5A-EB39-1D83DC47CC77}"/>
              </a:ext>
            </a:extLst>
          </p:cNvPr>
          <p:cNvSpPr/>
          <p:nvPr/>
        </p:nvSpPr>
        <p:spPr>
          <a:xfrm>
            <a:off x="10210800" y="3314700"/>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sp>
        <p:nvSpPr>
          <p:cNvPr id="2" name="Rectangle 1">
            <a:extLst>
              <a:ext uri="{FF2B5EF4-FFF2-40B4-BE49-F238E27FC236}">
                <a16:creationId xmlns:a16="http://schemas.microsoft.com/office/drawing/2014/main" id="{1D8DB21E-1A02-1008-6D27-C581D775AF2B}"/>
              </a:ext>
            </a:extLst>
          </p:cNvPr>
          <p:cNvSpPr/>
          <p:nvPr/>
        </p:nvSpPr>
        <p:spPr>
          <a:xfrm>
            <a:off x="7162799" y="4540528"/>
            <a:ext cx="3962400" cy="2253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close-up of a text&#10;&#10;Description automatically generated">
            <a:extLst>
              <a:ext uri="{FF2B5EF4-FFF2-40B4-BE49-F238E27FC236}">
                <a16:creationId xmlns:a16="http://schemas.microsoft.com/office/drawing/2014/main" id="{6BD03C2B-E8A2-0BF7-0228-3A01430C1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7168" y="4918573"/>
            <a:ext cx="2662794" cy="1497821"/>
          </a:xfrm>
          <a:prstGeom prst="rect">
            <a:avLst/>
          </a:prstGeom>
        </p:spPr>
      </p:pic>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6215</TotalTime>
  <Words>919</Words>
  <Application>Microsoft Office PowerPoint</Application>
  <PresentationFormat>Custom</PresentationFormat>
  <Paragraphs>144</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TAN Mon Cheri</vt:lpstr>
      <vt:lpstr>Calibri</vt:lpstr>
      <vt:lpstr>Poppins Light</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148</cp:revision>
  <dcterms:created xsi:type="dcterms:W3CDTF">2006-08-16T00:00:00Z</dcterms:created>
  <dcterms:modified xsi:type="dcterms:W3CDTF">2024-01-27T04:39:54Z</dcterms:modified>
  <dc:identifier>DAFtSDSfkBM</dc:identifier>
</cp:coreProperties>
</file>